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67" r:id="rId3"/>
    <p:sldId id="331" r:id="rId4"/>
    <p:sldId id="277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8"/>
    <p:restoredTop sz="90870"/>
  </p:normalViewPr>
  <p:slideViewPr>
    <p:cSldViewPr snapToGrid="0" snapToObjects="1">
      <p:cViewPr varScale="1">
        <p:scale>
          <a:sx n="59" d="100"/>
          <a:sy n="59" d="100"/>
        </p:scale>
        <p:origin x="184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BA75E-0133-3E41-AA80-E159CF75B908}" type="datetimeFigureOut">
              <a:rPr lang="pt-PT" smtClean="0"/>
              <a:t>09/05/22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2840F-A39E-EA4A-8E7A-F30747980F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953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2840F-A39E-EA4A-8E7A-F30747980F39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2840F-A39E-EA4A-8E7A-F30747980F39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067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2840F-A39E-EA4A-8E7A-F30747980F39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319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2840F-A39E-EA4A-8E7A-F30747980F39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143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9E66CD-99CC-45B1-A15D-3626A616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pt-PT"/>
              <a:t>Arraste a imagem até ao marcador de posição ou clique no ícone para adicionar</a:t>
            </a:r>
            <a:endParaRPr lang="ru-R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F15D4B3-A0CD-4C14-BB5E-CB9859BD8A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480" y="1746127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pt-PT"/>
              <a:t>Arraste a imagem até ao marcador de posição ou clique no ícone para adicionar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>
                <a:latin typeface="+mj-lt"/>
              </a:defRPr>
            </a:lvl1pPr>
          </a:lstStyle>
          <a:p>
            <a:r>
              <a:rPr lang="pt-PT"/>
              <a:t>Clique para editar o estilo de título do Modelo Global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solidFill>
            <a:schemeClr val="accent1">
              <a:alpha val="30000"/>
            </a:schemeClr>
          </a:solidFill>
        </p:spPr>
        <p:txBody>
          <a:bodyPr tIns="252000" rIns="90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2533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s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4D017-0A70-4D48-AAEC-419979E1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1682-7140-FF47-8461-C0DF2CC5110F}" type="datetime1">
              <a:rPr lang="pt-PT" smtClean="0"/>
              <a:t>09/05/22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BC7E7-6231-47E3-8EF5-B694048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F16B4-2B81-4254-9C13-836431B5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1015CF-499A-4BBE-9753-C58924478363}"/>
              </a:ext>
            </a:extLst>
          </p:cNvPr>
          <p:cNvSpPr/>
          <p:nvPr/>
        </p:nvSpPr>
        <p:spPr>
          <a:xfrm>
            <a:off x="1810787" y="2541781"/>
            <a:ext cx="2322576" cy="2322576"/>
          </a:xfrm>
          <a:prstGeom prst="ellipse">
            <a:avLst/>
          </a:pr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lumMod val="75000"/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5F4982-38CF-44F1-8F23-63FB784DDB3F}"/>
              </a:ext>
            </a:extLst>
          </p:cNvPr>
          <p:cNvSpPr/>
          <p:nvPr/>
        </p:nvSpPr>
        <p:spPr>
          <a:xfrm>
            <a:off x="3997452" y="2200193"/>
            <a:ext cx="3008376" cy="3008376"/>
          </a:xfrm>
          <a:prstGeom prst="ellipse">
            <a:avLst/>
          </a:prstGeom>
          <a:gradFill>
            <a:gsLst>
              <a:gs pos="100000">
                <a:schemeClr val="bg2">
                  <a:lumMod val="75000"/>
                  <a:alpha val="20000"/>
                </a:schemeClr>
              </a:gs>
              <a:gs pos="0">
                <a:schemeClr val="tx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9E2742-0CF7-4498-9804-D4E1B556238F}"/>
              </a:ext>
            </a:extLst>
          </p:cNvPr>
          <p:cNvSpPr/>
          <p:nvPr/>
        </p:nvSpPr>
        <p:spPr>
          <a:xfrm>
            <a:off x="6869918" y="1978150"/>
            <a:ext cx="3511296" cy="351129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BA84852-3669-4ADB-BADA-A7F54196B2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73295" y="3071195"/>
            <a:ext cx="179755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32ADE7C-CB58-4543-8A89-D1BAA23B59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0075" y="5649340"/>
            <a:ext cx="2484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BEF70025-7AF3-426D-AAE8-5D25E1A5CB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5887" y="3909381"/>
            <a:ext cx="1596816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48A1176-4AC8-4197-8737-21A26EC60370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362457" y="5674484"/>
            <a:ext cx="2484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E48A353-E825-43A2-9268-3772DF852C93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383566" y="5656692"/>
            <a:ext cx="2484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289C6559-A412-4545-8BEA-9C8CF0E92D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02860" y="3068895"/>
            <a:ext cx="179755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B7BFF13-EDBB-45CE-97A5-A148A3ACA7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726786" y="3068895"/>
            <a:ext cx="179755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4CFD8A3C-72E7-4646-94B5-3D08F2A9B9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03232" y="3917466"/>
            <a:ext cx="1596816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16E9923E-87D9-40DD-9F02-63A0EE936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27157" y="3917466"/>
            <a:ext cx="1596816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38ED511-212A-DA4E-98FC-496D7B92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pt-PT" noProof="0"/>
              <a:t>Clique para editar o estilo de título do Modelo Global</a:t>
            </a:r>
            <a:endParaRPr lang="en-US" noProof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3F5D1F3-7B20-844A-AD7A-66AA1CAC255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706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/>
        </p:nvSpPr>
        <p:spPr>
          <a:xfrm>
            <a:off x="6096000" y="2875541"/>
            <a:ext cx="5653088" cy="272491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pt-PT" noProof="0"/>
              <a:t>Clique para editar o estilo de título do Modelo Global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758F-0053-0246-AD21-7A63CF72B2B3}" type="datetime1">
              <a:rPr lang="pt-PT" smtClean="0"/>
              <a:t>09/05/22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909018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/>
        </p:nvSpPr>
        <p:spPr>
          <a:xfrm>
            <a:off x="0" y="2891583"/>
            <a:ext cx="6096000" cy="272491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3278541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2" y="3663631"/>
            <a:ext cx="4820533" cy="1618232"/>
          </a:xfrm>
        </p:spPr>
        <p:txBody>
          <a:bodyPr lIns="36000" tIns="0" rIns="0" bIns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1pPr>
            <a:lvl2pPr marL="628650" indent="-17145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495790" y="3278541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95790" y="3663631"/>
            <a:ext cx="4820533" cy="1618232"/>
          </a:xfrm>
        </p:spPr>
        <p:txBody>
          <a:bodyPr lIns="36000" tIns="0" rIns="0" bIns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1pPr>
            <a:lvl2pPr marL="628650" indent="-1714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326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9AECFA43-CD95-4331-BDD6-DA02FC838900}"/>
              </a:ext>
            </a:extLst>
          </p:cNvPr>
          <p:cNvSpPr/>
          <p:nvPr/>
        </p:nvSpPr>
        <p:spPr>
          <a:xfrm>
            <a:off x="0" y="1426745"/>
            <a:ext cx="12192000" cy="498348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623"/>
            <a:ext cx="1080000" cy="234000"/>
          </a:xfrm>
        </p:spPr>
        <p:txBody>
          <a:bodyPr/>
          <a:lstStyle/>
          <a:p>
            <a:fld id="{5FFE80F2-78FE-DC43-A2F1-253C75653919}" type="datetime1">
              <a:rPr lang="pt-PT" smtClean="0"/>
              <a:t>09/05/22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AA265DB5-0ACC-4872-94A9-E59194B1A49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271215" y="2800279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Picture Placeholder 11" descr="Competitors logos quadrant">
            <a:extLst>
              <a:ext uri="{FF2B5EF4-FFF2-40B4-BE49-F238E27FC236}">
                <a16:creationId xmlns:a16="http://schemas.microsoft.com/office/drawing/2014/main" id="{D93F8F87-5281-4F40-82FC-A4B985EAFE8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66167" y="2237506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4" name="Picture Placeholder 11" descr="Competitors logos quadrant">
            <a:extLst>
              <a:ext uri="{FF2B5EF4-FFF2-40B4-BE49-F238E27FC236}">
                <a16:creationId xmlns:a16="http://schemas.microsoft.com/office/drawing/2014/main" id="{DEEA12AF-CE7B-41C2-8A17-EC693ECF8C3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72684" y="4678392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5F18F8B8-2496-4093-BFC7-531592943EB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36591" y="2856931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8" name="Picture Placeholder 11" descr="Competitors logos quadrant">
            <a:extLst>
              <a:ext uri="{FF2B5EF4-FFF2-40B4-BE49-F238E27FC236}">
                <a16:creationId xmlns:a16="http://schemas.microsoft.com/office/drawing/2014/main" id="{7FA1C20D-8A7C-4FF1-8DFB-ECACC4C2BC6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8028" y="478331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9" name="Picture Placeholder 11" descr="Competitors logos quadrant">
            <a:extLst>
              <a:ext uri="{FF2B5EF4-FFF2-40B4-BE49-F238E27FC236}">
                <a16:creationId xmlns:a16="http://schemas.microsoft.com/office/drawing/2014/main" id="{62CD1D6A-EBAA-473C-A87B-407D209FA4F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55216" y="4546154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7B05968-4C1C-466A-8E74-060D9E16DA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36613" y="3922337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0E78D4-0FC2-422B-8A0E-4B77C857682A}"/>
              </a:ext>
            </a:extLst>
          </p:cNvPr>
          <p:cNvCxnSpPr/>
          <p:nvPr/>
        </p:nvCxnSpPr>
        <p:spPr>
          <a:xfrm>
            <a:off x="943519" y="3858087"/>
            <a:ext cx="10332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0420273-FFF6-4145-952E-E1EC3C641A90}"/>
              </a:ext>
            </a:extLst>
          </p:cNvPr>
          <p:cNvCxnSpPr>
            <a:cxnSpLocks/>
          </p:cNvCxnSpPr>
          <p:nvPr/>
        </p:nvCxnSpPr>
        <p:spPr>
          <a:xfrm rot="16200000">
            <a:off x="4162800" y="3876719"/>
            <a:ext cx="3866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14">
            <a:extLst>
              <a:ext uri="{FF2B5EF4-FFF2-40B4-BE49-F238E27FC236}">
                <a16:creationId xmlns:a16="http://schemas.microsoft.com/office/drawing/2014/main" id="{D916D7D1-7F63-4867-9C6C-31228BEAC6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64329" y="2259757"/>
            <a:ext cx="1463040" cy="987552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43D1C529-2673-461C-AD18-9EDFAA659C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601699" y="3922337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5900A478-228D-4DD3-985B-4DF3CC8289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718845" y="5880592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34D00100-49AA-43BE-AF2F-0E9CEC49EAC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31544" y="1640745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pt-PT" noProof="0"/>
              <a:t>Clique para editar o estilo de título do Modelo Global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37245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/>
        </p:nvSpPr>
        <p:spPr>
          <a:xfrm>
            <a:off x="7975092" y="1805693"/>
            <a:ext cx="3758184" cy="461772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4F357-0C41-471E-A413-4D42ADE55B12}"/>
              </a:ext>
            </a:extLst>
          </p:cNvPr>
          <p:cNvSpPr/>
          <p:nvPr/>
        </p:nvSpPr>
        <p:spPr>
          <a:xfrm>
            <a:off x="458724" y="2582933"/>
            <a:ext cx="3758184" cy="384048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/>
        </p:nvSpPr>
        <p:spPr>
          <a:xfrm>
            <a:off x="4216908" y="2171453"/>
            <a:ext cx="3758184" cy="42519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7548-C137-7C4A-84F1-D2893EB1E2EF}" type="datetime1">
              <a:rPr lang="pt-PT" smtClean="0"/>
              <a:t>09/05/22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2954554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3339644"/>
            <a:ext cx="2992278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09F31D3-FC19-4A61-A915-5F11C6F7EBD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56757" y="2078801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6AA97C78-ABC3-4559-8EFA-1F24C3A6E3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56757" y="2463891"/>
            <a:ext cx="2992278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594797" y="2512808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94797" y="2897898"/>
            <a:ext cx="2992278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A49833F3-6413-44EC-8040-1491632517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613" y="3750523"/>
            <a:ext cx="2992278" cy="2175910"/>
          </a:xfrm>
        </p:spPr>
        <p:txBody>
          <a:bodyPr lIns="36000" tIns="0" rIns="0" bIns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2438" indent="-2857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452438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ED92B51-6B31-41E1-908C-1D392F31AA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56757" y="2874770"/>
            <a:ext cx="2992278" cy="2175910"/>
          </a:xfrm>
        </p:spPr>
        <p:txBody>
          <a:bodyPr lIns="36000" tIns="0" rIns="0" bIns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395288" indent="-228600"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  <a:defRPr sz="1400"/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521B8C30-3AD9-43DC-A76C-342C3CD53A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94797" y="3308777"/>
            <a:ext cx="2992278" cy="2175910"/>
          </a:xfrm>
        </p:spPr>
        <p:txBody>
          <a:bodyPr lIns="36000" tIns="0" rIns="0" bIns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339725" indent="-179388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BF6E52A-5DC5-8A44-8397-829FF33C5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pt-PT" noProof="0"/>
              <a:t>Clique para editar o estilo de título do Modelo Global</a:t>
            </a:r>
            <a:endParaRPr lang="en-US" noProof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E3B0746-B135-6943-B0F2-D32EF8E8B428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489694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2117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pt-PT" noProof="0"/>
              <a:t>Clique para editar o estilo de título do Modelo Global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3C44-EDE2-F943-8C9A-7E8F93C2BEA5}" type="datetime1">
              <a:rPr lang="pt-PT" smtClean="0"/>
              <a:t>09/05/22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693014"/>
          </a:xfrm>
        </p:spPr>
        <p:txBody>
          <a:bodyPr lIns="36000" tIns="0" rIns="0" b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2323804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495790" y="2323804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14D5FA-EBD7-472E-9864-D76743BAB4DF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36613" y="2811998"/>
            <a:ext cx="4821237" cy="266065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BA129CFA-D87C-494E-9E6D-E317C4D157EB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495086" y="2811998"/>
            <a:ext cx="4821237" cy="266065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1353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20EF9D-83C9-45F8-AAA9-A9768470F99F}"/>
              </a:ext>
            </a:extLst>
          </p:cNvPr>
          <p:cNvSpPr/>
          <p:nvPr/>
        </p:nvSpPr>
        <p:spPr>
          <a:xfrm>
            <a:off x="0" y="2230316"/>
            <a:ext cx="12192000" cy="3346704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20000"/>
                </a:schemeClr>
              </a:gs>
              <a:gs pos="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pt-PT" noProof="0"/>
              <a:t>Clique para editar o estilo de título do Modelo Global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A2E2-A2B5-BC4C-BACD-C71F69C72497}" type="datetime1">
              <a:rPr lang="pt-PT" smtClean="0"/>
              <a:t>09/05/22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61888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4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EAB0330-0960-495D-9FAC-850DB0CAFF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1323B59-309B-4779-B127-7711E7D88F1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57E6D8-B21E-4D49-AF8E-C735B517506B}"/>
              </a:ext>
            </a:extLst>
          </p:cNvPr>
          <p:cNvSpPr/>
          <p:nvPr/>
        </p:nvSpPr>
        <p:spPr>
          <a:xfrm>
            <a:off x="0" y="3623709"/>
            <a:ext cx="12192000" cy="54864"/>
          </a:xfrm>
          <a:prstGeom prst="rect">
            <a:avLst/>
          </a:prstGeom>
          <a:gradFill>
            <a:gsLst>
              <a:gs pos="100000">
                <a:srgbClr val="6D3B4F"/>
              </a:gs>
              <a:gs pos="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CECCEB-7C61-48C7-8F81-9ECE7ABA9E67}"/>
              </a:ext>
            </a:extLst>
          </p:cNvPr>
          <p:cNvSpPr/>
          <p:nvPr/>
        </p:nvSpPr>
        <p:spPr>
          <a:xfrm>
            <a:off x="852661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97F8095-EAF8-4F5A-B2A6-0476B8D2EAF0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FB58FA02-066D-4A4D-BFEA-4ABCF3B550B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588108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83A77CFD-3FEF-4E6F-BC4F-8ED7F101103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D6E2C46-79E6-4C33-A9DE-9F0BE9199694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18DF9D1-5757-4445-9078-38760F447FF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93B8732-2AA4-40C3-A4A3-44C5803BDA1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24487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11BFD035-7AF1-47EA-9F1C-AE04879DA4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0720D82-39E2-490D-913A-B6DA31CAC2BD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8CB98AA-B672-4560-9A4C-F0E472D7D50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051BF3E5-DBCA-46BD-A139-755813ECCCC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212360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4E2B5368-5C92-477C-B64A-0B1236EC471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1C29312-F699-465F-96BC-B65A2C3356B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613D924-E33A-4DAE-B253-E9668378EC7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4C346CE6-85D2-4744-ABBA-4EB5E51EB80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00234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D7E5C35-923C-473E-8BB9-F2F1AB3A2B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56DD156-6646-433D-ABE8-CB244D53D6C1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C33C4CE-CEA6-4AC9-B1DB-8224A4517350}"/>
              </a:ext>
            </a:extLst>
          </p:cNvPr>
          <p:cNvSpPr/>
          <p:nvPr/>
        </p:nvSpPr>
        <p:spPr>
          <a:xfrm>
            <a:off x="3039908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71AA6E8-880E-404C-8BCA-7949D28E7AF8}"/>
              </a:ext>
            </a:extLst>
          </p:cNvPr>
          <p:cNvSpPr/>
          <p:nvPr/>
        </p:nvSpPr>
        <p:spPr>
          <a:xfrm>
            <a:off x="5227155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7D3B90E-8FC3-4B84-A2BB-8862D5EC070B}"/>
              </a:ext>
            </a:extLst>
          </p:cNvPr>
          <p:cNvSpPr/>
          <p:nvPr/>
        </p:nvSpPr>
        <p:spPr>
          <a:xfrm>
            <a:off x="7414402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E9DB54-6797-4300-B6CA-0A9CF186B458}"/>
              </a:ext>
            </a:extLst>
          </p:cNvPr>
          <p:cNvSpPr/>
          <p:nvPr/>
        </p:nvSpPr>
        <p:spPr>
          <a:xfrm>
            <a:off x="9601649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5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880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4" y="740998"/>
            <a:ext cx="2759105" cy="568800"/>
          </a:xfrm>
        </p:spPr>
        <p:txBody>
          <a:bodyPr lIns="36000" tIns="0" rIns="0" bIns="0">
            <a:noAutofit/>
          </a:bodyPr>
          <a:lstStyle/>
          <a:p>
            <a:r>
              <a:rPr lang="en-US" noProof="0"/>
              <a:t>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EE0F-A34D-5448-BE38-923B8D32F727}" type="datetime1">
              <a:rPr lang="pt-PT" smtClean="0"/>
              <a:t>09/05/22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5" y="1377833"/>
            <a:ext cx="2760828" cy="1630062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36EC64A7-7FE6-41B3-B27F-E6B0C0BAA1FD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3983038" y="740998"/>
            <a:ext cx="6159583" cy="465063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pt-PT" noProof="0"/>
              <a:t>Clique no ícone para adicionar uma tabela</a:t>
            </a:r>
            <a:endParaRPr lang="en-US" noProof="0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22796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20EF9D-83C9-45F8-AAA9-A9768470F99F}"/>
              </a:ext>
            </a:extLst>
          </p:cNvPr>
          <p:cNvSpPr/>
          <p:nvPr/>
        </p:nvSpPr>
        <p:spPr>
          <a:xfrm>
            <a:off x="0" y="1613512"/>
            <a:ext cx="12192000" cy="27432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CB4EFCF-84EC-4420-9A2B-7C028E7505B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724400" y="1613512"/>
            <a:ext cx="27432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42" name="Picture Placeholder 11">
            <a:extLst>
              <a:ext uri="{FF2B5EF4-FFF2-40B4-BE49-F238E27FC236}">
                <a16:creationId xmlns:a16="http://schemas.microsoft.com/office/drawing/2014/main" id="{3C20DBAD-9FE7-4F62-B952-1D72DC8B9A7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981200" y="1613512"/>
            <a:ext cx="27432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43" name="Picture Placeholder 11">
            <a:extLst>
              <a:ext uri="{FF2B5EF4-FFF2-40B4-BE49-F238E27FC236}">
                <a16:creationId xmlns:a16="http://schemas.microsoft.com/office/drawing/2014/main" id="{6AE95BF3-594D-4F6F-95D5-18D8A51D519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466232" y="1613512"/>
            <a:ext cx="27432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pt-PT" noProof="0"/>
              <a:t>Clique para editar o estilo de título do Modelo Global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2251-1F64-7043-8418-F6CAD79ED3F7}" type="datetime1">
              <a:rPr lang="pt-PT" smtClean="0"/>
              <a:t>09/05/22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98800" y="4492967"/>
            <a:ext cx="1908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8800" y="4878058"/>
            <a:ext cx="1908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1323B59-309B-4779-B127-7711E7D88F1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2398800" y="5138591"/>
            <a:ext cx="1908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18DF9D1-5757-4445-9078-38760F447FF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142000" y="4492967"/>
            <a:ext cx="1908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93B8732-2AA4-40C3-A4A3-44C5803BDA1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42000" y="4878058"/>
            <a:ext cx="1908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0720D82-39E2-490D-913A-B6DA31CAC2BD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142000" y="5138591"/>
            <a:ext cx="1908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8CB98AA-B672-4560-9A4C-F0E472D7D50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900579" y="4492967"/>
            <a:ext cx="1908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051BF3E5-DBCA-46BD-A139-755813ECCCC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900579" y="4878058"/>
            <a:ext cx="1908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1C29312-F699-465F-96BC-B65A2C3356B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7900579" y="5138591"/>
            <a:ext cx="1908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8868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pt-PT" noProof="0"/>
              <a:t>Clique para editar o estilo de título do Modelo Global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6098-B0A5-F042-82EA-160BB93778DA}" type="datetime1">
              <a:rPr lang="pt-PT" smtClean="0"/>
              <a:t>09/05/22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61888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6BA5EAA-9D1F-41A8-B061-8C18B61C4F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75465" y="2564315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60E8EB22-EE54-4319-BFD9-B51D4D584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5465" y="2949406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604DC3-2547-4A5A-8AF8-1051ADC267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6614" y="2647025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21D8720-648F-4748-B19E-15B596D77B9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975465" y="4130482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E31B211B-885A-40F6-A25D-6EDF68FBD3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75465" y="4515573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9" name="Picture Placeholder 11">
            <a:extLst>
              <a:ext uri="{FF2B5EF4-FFF2-40B4-BE49-F238E27FC236}">
                <a16:creationId xmlns:a16="http://schemas.microsoft.com/office/drawing/2014/main" id="{C2F4D19D-CC90-455D-8947-5DCD00EA92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6614" y="4213192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5CAA23C-172B-4B6C-BB10-4F4DB6CFD1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532112" y="2564315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5873C0A4-108E-4DD1-A604-311D061489D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32112" y="2949406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FA4996C0-7B37-42C4-BDFF-F0C54D4A88C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393261" y="2647025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FE2C9DE6-67CA-4E0C-8A51-B7AC8BD5AE9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532112" y="4130482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052A6B3A-E7C7-42AC-A91D-7921E2DCA4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2112" y="4515573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5" name="Picture Placeholder 11">
            <a:extLst>
              <a:ext uri="{FF2B5EF4-FFF2-40B4-BE49-F238E27FC236}">
                <a16:creationId xmlns:a16="http://schemas.microsoft.com/office/drawing/2014/main" id="{BDE373C5-22C4-4D2E-B2C9-747EA0C709E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393261" y="4213192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F658B1C-69F4-44D8-97E9-5536A307168D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088759" y="2564315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E49F5D3C-52A4-4CF3-9C76-8E7F4AD0674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88759" y="2949406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8" name="Picture Placeholder 11">
            <a:extLst>
              <a:ext uri="{FF2B5EF4-FFF2-40B4-BE49-F238E27FC236}">
                <a16:creationId xmlns:a16="http://schemas.microsoft.com/office/drawing/2014/main" id="{1AEC50E2-8D09-4E52-90BC-C296ED16B93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949908" y="2647025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1A890E15-BFA6-4C98-BF47-CD2501130937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088759" y="4130482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65EAB51A-2C46-46D9-9E90-A9C9D97706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88759" y="4515573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61" name="Picture Placeholder 11">
            <a:extLst>
              <a:ext uri="{FF2B5EF4-FFF2-40B4-BE49-F238E27FC236}">
                <a16:creationId xmlns:a16="http://schemas.microsoft.com/office/drawing/2014/main" id="{A8E96B85-B153-4EB9-8F26-0E948B5DC17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949908" y="4213192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7836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6298520" cy="568800"/>
          </a:xfrm>
        </p:spPr>
        <p:txBody>
          <a:bodyPr lIns="36000" tIns="0" rIns="0" bIns="0">
            <a:noAutofit/>
          </a:bodyPr>
          <a:lstStyle/>
          <a:p>
            <a:r>
              <a:rPr lang="pt-PT" noProof="0"/>
              <a:t>Clique para editar o estilo de título do Modelo Global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874B-B09C-D74F-ADD0-149A508DCB5E}" type="datetime1">
              <a:rPr lang="pt-PT" smtClean="0"/>
              <a:t>09/05/22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5" y="1377833"/>
            <a:ext cx="2497428" cy="1630062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Chart Placeholder 7">
            <a:extLst>
              <a:ext uri="{FF2B5EF4-FFF2-40B4-BE49-F238E27FC236}">
                <a16:creationId xmlns:a16="http://schemas.microsoft.com/office/drawing/2014/main" id="{1E42105A-8901-45BF-9233-D1C9076AA50C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4384" y="1377832"/>
            <a:ext cx="3730750" cy="378200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pt-PT" noProof="0"/>
              <a:t>Clique no ícone para adicionar um gráfico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7107B0-5001-4D98-9D90-6DB407B0C99E}"/>
              </a:ext>
            </a:extLst>
          </p:cNvPr>
          <p:cNvSpPr/>
          <p:nvPr/>
        </p:nvSpPr>
        <p:spPr>
          <a:xfrm>
            <a:off x="7219540" y="1527734"/>
            <a:ext cx="329184" cy="32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BAF7D-E84D-4AEA-9267-5A89F2D57394}"/>
              </a:ext>
            </a:extLst>
          </p:cNvPr>
          <p:cNvSpPr/>
          <p:nvPr/>
        </p:nvSpPr>
        <p:spPr>
          <a:xfrm>
            <a:off x="9664979" y="1527734"/>
            <a:ext cx="329184" cy="327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C2C2B5-DF2F-44D9-8AD0-91755942639B}"/>
              </a:ext>
            </a:extLst>
          </p:cNvPr>
          <p:cNvSpPr/>
          <p:nvPr/>
        </p:nvSpPr>
        <p:spPr>
          <a:xfrm>
            <a:off x="7219540" y="2784622"/>
            <a:ext cx="329184" cy="3276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0C2358-0880-4DCC-B591-574B77C88AF3}"/>
              </a:ext>
            </a:extLst>
          </p:cNvPr>
          <p:cNvSpPr/>
          <p:nvPr/>
        </p:nvSpPr>
        <p:spPr>
          <a:xfrm>
            <a:off x="9664979" y="2784622"/>
            <a:ext cx="329184" cy="3276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7B18BE-4EA4-4304-9B25-9AFC3F1868EC}"/>
              </a:ext>
            </a:extLst>
          </p:cNvPr>
          <p:cNvSpPr/>
          <p:nvPr/>
        </p:nvSpPr>
        <p:spPr>
          <a:xfrm>
            <a:off x="7219540" y="4041509"/>
            <a:ext cx="329184" cy="327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40C470-7D62-4550-AD27-E5BE738863B2}"/>
              </a:ext>
            </a:extLst>
          </p:cNvPr>
          <p:cNvSpPr/>
          <p:nvPr/>
        </p:nvSpPr>
        <p:spPr>
          <a:xfrm>
            <a:off x="9664979" y="4041509"/>
            <a:ext cx="329184" cy="327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BD8106-14EB-4162-8957-82C7E455BE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30599" y="1868634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FE4100F4-A1CC-43D0-96D1-E78EC88BAC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0599" y="2253725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4F231A8-6423-4204-8A45-BD1BAAD2C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30599" y="313283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130B9E51-E0C5-4A35-BEE4-403EC90B94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30599" y="351793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5BEF9D2-60F1-4384-BF4C-DCE3EDF0F3A5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30599" y="438240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7F998711-69B2-43A8-A7D8-E7A288289C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30599" y="476750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7B47401-961F-4A4C-8D84-D03D8A8BE7F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664979" y="1868634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D948BF1-3892-42AB-AEF7-4A687A9AE9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64979" y="2253725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9C37FED-20A3-48CB-B63E-181FBBF8F3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664979" y="313283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32AD82-37DD-4D41-8921-3CBF761FEB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64979" y="351793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3D98E47-00B1-412D-9DBB-62ACC0398C8B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664979" y="438240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753B197-EDD7-45BA-A120-4C3343A3FC5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64979" y="476750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5656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orient="horz" pos="4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41B7CDEE-2644-4D36-95CB-1F92049E7F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t-PT"/>
              <a:t>Arraste a imagem até ao marcador de posição ou clique no ícone para adicionar</a:t>
            </a:r>
            <a:endParaRPr lang="ru-RU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4DF168AC-530C-4094-8F5F-FCF3FFDC1E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903" y="4991383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pt-PT"/>
              <a:t>Arraste a imagem até ao marcador de posição ou clique no ícone para adicionar</a:t>
            </a:r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373CC7F-8644-430C-90D9-B903ED9F61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788" y="2028825"/>
            <a:ext cx="4727575" cy="728663"/>
          </a:xfrm>
          <a:solidFill>
            <a:schemeClr val="accent1">
              <a:alpha val="60000"/>
            </a:schemeClr>
          </a:solidFill>
        </p:spPr>
        <p:txBody>
          <a:bodyPr lIns="396000"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754601"/>
            <a:ext cx="47268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379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5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27" y="1331139"/>
            <a:ext cx="4584212" cy="1107114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pt-PT" noProof="0"/>
              <a:t>Clique para editar o estilo de título do Modelo Global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0127" y="2545450"/>
            <a:ext cx="4584212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046B5C9D-56B8-094B-92E4-BD66360D88F5}" type="datetime1">
              <a:rPr lang="pt-PT" smtClean="0"/>
              <a:t>09/05/22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0128" y="3300065"/>
            <a:ext cx="4584212" cy="1745768"/>
          </a:xfrm>
        </p:spPr>
        <p:txBody>
          <a:bodyPr lIns="36000" tIns="0" rIns="0" bIns="0">
            <a:noAutofit/>
          </a:bodyPr>
          <a:lstStyle>
            <a:lvl1pPr marL="216000" indent="-216000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2133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9E66CD-99CC-45B1-A15D-3626A616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F15D4B3-A0CD-4C14-BB5E-CB9859BD8A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480" y="1746127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/>
            </a:lvl1pPr>
          </a:lstStyle>
          <a:p>
            <a:r>
              <a:rPr lang="pt-PT" noProof="0"/>
              <a:t>Clique para editar o estilo de título do Modelo Global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01258"/>
            <a:ext cx="11274552" cy="1799542"/>
          </a:xfrm>
          <a:solidFill>
            <a:schemeClr val="tx1">
              <a:alpha val="90000"/>
            </a:schemeClr>
          </a:solidFill>
        </p:spPr>
        <p:txBody>
          <a:bodyPr tIns="252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noProof="0"/>
              <a:t>Clique para editar o estilo de subtítulo do Modelo Global</a:t>
            </a:r>
            <a:endParaRPr lang="en-US" noProof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6F64230-8502-4625-8B46-5660458931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6767" y="5400675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08C5A6-5B1B-4D50-A772-24B26B7B80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4879" y="5695950"/>
            <a:ext cx="3384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 noProof="0"/>
              <a:t>victoria@fabrikam.com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C49BB1D-A8D4-4E41-8A43-F84FDE9EE6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2303" y="540028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DD82CF91-0C32-4E77-9CBF-A777B27493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2415" y="5695559"/>
            <a:ext cx="2700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 noProof="0"/>
              <a:t>404-555-0115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F7B6245-3D6D-418F-83D6-C8DE0293CC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56571" y="540028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9410B445-6FE4-4773-A905-61A2C5C69B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36683" y="5695559"/>
            <a:ext cx="3240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www.fabrikam.com</a:t>
            </a:r>
          </a:p>
        </p:txBody>
      </p:sp>
    </p:spTree>
    <p:extLst>
      <p:ext uri="{BB962C8B-B14F-4D97-AF65-F5344CB8AC3E}">
        <p14:creationId xmlns:p14="http://schemas.microsoft.com/office/powerpoint/2010/main" val="1710865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99E0FDC-7174-4CCC-8759-832F13BB97E3}"/>
              </a:ext>
            </a:extLst>
          </p:cNvPr>
          <p:cNvSpPr/>
          <p:nvPr/>
        </p:nvSpPr>
        <p:spPr>
          <a:xfrm>
            <a:off x="6120456" y="2371154"/>
            <a:ext cx="5165454" cy="14904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C8867A-E08C-4237-858A-8806988D6BFB}"/>
              </a:ext>
            </a:extLst>
          </p:cNvPr>
          <p:cNvSpPr/>
          <p:nvPr/>
        </p:nvSpPr>
        <p:spPr>
          <a:xfrm>
            <a:off x="906089" y="1804226"/>
            <a:ext cx="5214367" cy="20574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pt-PT" noProof="0"/>
              <a:t>Clique para editar o estilo de título do Modelo Global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BA45-23AE-F642-95C5-C03B79F667FD}" type="datetime1">
              <a:rPr lang="pt-PT" smtClean="0"/>
              <a:t>09/05/22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6BA5EAA-9D1F-41A8-B061-8C18B61C4F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46857" y="4156047"/>
            <a:ext cx="3276000" cy="385091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60E8EB22-EE54-4319-BFD9-B51D4D584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6857" y="4541138"/>
            <a:ext cx="3276000" cy="1036067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604DC3-2547-4A5A-8AF8-1051ADC267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08006" y="4238758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5CAA23C-172B-4B6C-BB10-4F4DB6CFD1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59308" y="4156047"/>
            <a:ext cx="3276000" cy="334919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5873C0A4-108E-4DD1-A604-311D061489D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59308" y="4541138"/>
            <a:ext cx="3276000" cy="1036067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FA4996C0-7B37-42C4-BDFF-F0C54D4A88C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20457" y="4238758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0601F736-3A21-4DC5-AFCA-F1729A2547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99280" y="2177705"/>
            <a:ext cx="4403527" cy="1315520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6A341BE-3657-48DB-B26D-8D13FDC44D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67060" y="2740330"/>
            <a:ext cx="4425658" cy="752895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9690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127" y="691751"/>
            <a:ext cx="4584212" cy="540001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0127" y="1326250"/>
            <a:ext cx="4584212" cy="1353312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02A53083-E3E0-D743-8C93-634F6666F202}" type="datetime1">
              <a:rPr lang="pt-PT" smtClean="0"/>
              <a:t>09/05/22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0128" y="2893665"/>
            <a:ext cx="4584212" cy="1538635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E90A1C-4042-4F0F-BBF6-19CE0BDB72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6601" y="4579181"/>
            <a:ext cx="4584212" cy="1097719"/>
          </a:xfrm>
        </p:spPr>
        <p:txBody>
          <a:bodyPr lIns="36000" tIns="0" rIns="0" bIns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8865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ne with Capy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7D0000-7C67-41EE-B43F-AE22457B36AB}"/>
              </a:ext>
            </a:extLst>
          </p:cNvPr>
          <p:cNvSpPr/>
          <p:nvPr/>
        </p:nvSpPr>
        <p:spPr>
          <a:xfrm>
            <a:off x="0" y="1737360"/>
            <a:ext cx="5047488" cy="51206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42867"/>
            <a:ext cx="3232108" cy="566931"/>
          </a:xfrm>
        </p:spPr>
        <p:txBody>
          <a:bodyPr lIns="36000" tIns="0" rIns="0" bIns="0"/>
          <a:lstStyle/>
          <a:p>
            <a:r>
              <a:rPr lang="en-US" noProof="0"/>
              <a:t>Title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F972-D710-EA44-84F1-59EF9ECAF187}" type="datetime1">
              <a:rPr lang="pt-PT" smtClean="0"/>
              <a:t>09/05/22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118253" y="3022847"/>
            <a:ext cx="375726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8253" y="3390381"/>
            <a:ext cx="3757265" cy="696037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18253" y="2373098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097124" y="867177"/>
            <a:ext cx="5699305" cy="117496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535E35-8075-4558-BA3A-C9DFB4FCA5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040340" y="2277360"/>
            <a:ext cx="2029968" cy="3533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E1A0053-EF84-446F-850C-6AC8FF9CCED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118253" y="5004312"/>
            <a:ext cx="375726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534A936-14F3-4AEF-8CAD-03D91D568FE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8254" y="5371846"/>
            <a:ext cx="3757266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A88BEF2F-BB04-4330-BC4B-2912B69653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118253" y="4354563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5023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>
                <a:latin typeface="+mj-lt"/>
              </a:defRPr>
            </a:lvl1pPr>
          </a:lstStyle>
          <a:p>
            <a:r>
              <a:rPr lang="pt-PT"/>
              <a:t>Clique para editar o estilo de título do Modelo Global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solidFill>
            <a:schemeClr val="accent1">
              <a:alpha val="30000"/>
            </a:schemeClr>
          </a:solidFill>
        </p:spPr>
        <p:txBody>
          <a:bodyPr tIns="252000" rIns="90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410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C2DEF1B-00D0-44E1-8603-CE979D2C4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88" y="2028826"/>
            <a:ext cx="4726800" cy="725776"/>
          </a:xfrm>
          <a:solidFill>
            <a:schemeClr val="accent1">
              <a:alpha val="60000"/>
            </a:schemeClr>
          </a:solidFill>
        </p:spPr>
        <p:txBody>
          <a:bodyPr vert="horz" lIns="396000" tIns="45720" rIns="91440" bIns="45720" rtlCol="0" anchor="ctr" anchorCtr="0">
            <a:noAutofit/>
          </a:bodyPr>
          <a:lstStyle>
            <a:lvl1pPr marL="0" indent="0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pt-PT"/>
              <a:t>Clique para editar os estilos do texto de Modelo Global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754601"/>
            <a:ext cx="47268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812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55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1479DD-CE43-4425-B485-C8F1C75475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97939"/>
            <a:ext cx="10515600" cy="3874709"/>
          </a:xfrm>
        </p:spPr>
        <p:txBody>
          <a:bodyPr>
            <a:normAutofit/>
          </a:bodyPr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pt-PT" noProof="0"/>
              <a:t>Clique para editar o estilo de título do Modelo Global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CCD6-92F2-2745-A4C9-F61B01423B2F}" type="datetime1">
              <a:rPr lang="pt-PT" smtClean="0"/>
              <a:t>09/05/22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05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pt-PT" noProof="0"/>
              <a:t>Clique para editar o estilo de título do Modelo Global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803E-CC46-664E-9E8B-62ED9FEB8190}" type="datetime1">
              <a:rPr lang="pt-PT" smtClean="0"/>
              <a:t>09/05/22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1597938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495790" y="1597938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14D5FA-EBD7-472E-9864-D76743BAB4DF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36613" y="2055043"/>
            <a:ext cx="4821237" cy="3417605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BA129CFA-D87C-494E-9E6D-E317C4D157EB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495086" y="2055043"/>
            <a:ext cx="4821237" cy="3417605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79907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/>
        </p:nvSpPr>
        <p:spPr>
          <a:xfrm>
            <a:off x="6096000" y="1838558"/>
            <a:ext cx="5653088" cy="3761895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pt-PT" noProof="0"/>
              <a:t>Clique para editar o estilo de título do Modelo Global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E85A-9C42-3847-9D14-0FF0DE8461F3}" type="datetime1">
              <a:rPr lang="pt-PT" smtClean="0"/>
              <a:t>09/05/22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/>
        </p:nvSpPr>
        <p:spPr>
          <a:xfrm>
            <a:off x="0" y="1838558"/>
            <a:ext cx="6096000" cy="376189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5E84782-CEED-4A74-8650-9CC907EA72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166173"/>
            <a:ext cx="4817357" cy="338901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4442761-B05F-4E61-83C8-DA8019B093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14467"/>
            <a:ext cx="4817357" cy="2667396"/>
          </a:xfrm>
        </p:spPr>
        <p:txBody>
          <a:bodyPr>
            <a:normAutofit/>
          </a:bodyPr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75CE59E-BBF8-4A23-A2D4-859D2A375B8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95790" y="2166173"/>
            <a:ext cx="4859598" cy="33890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lang="en-US" sz="2200" b="1">
                <a:latin typeface="+mj-lt"/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8F94DDD-6A48-4E09-A419-FAF3E395AB5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95790" y="2614467"/>
            <a:ext cx="4859598" cy="2667396"/>
          </a:xfrm>
        </p:spPr>
        <p:txBody>
          <a:bodyPr>
            <a:normAutofit/>
          </a:bodyPr>
          <a:lstStyle>
            <a:lvl1pPr marL="228600" indent="-2286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65864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460" y="3521159"/>
            <a:ext cx="2642616" cy="1041316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1460" y="4669674"/>
            <a:ext cx="2642616" cy="10413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B627BE26-43FC-9244-AAC8-4CFF4F66B4D5}" type="datetime1">
              <a:rPr lang="pt-PT" smtClean="0"/>
              <a:t>09/05/22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871830" y="4669674"/>
            <a:ext cx="6275470" cy="10413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8724" y="457200"/>
            <a:ext cx="11274552" cy="2971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3175" y="838066"/>
            <a:ext cx="786384" cy="521208"/>
          </a:xfrm>
          <a:ln>
            <a:solidFill>
              <a:schemeClr val="accent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1472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84471806-40B4-EF43-98B7-E8F4E2102BF1}" type="datetime1">
              <a:rPr lang="pt-PT" smtClean="0"/>
              <a:t>09/05/22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0DF9619-89F0-4C89-BF3C-FB75431C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48" y="622349"/>
            <a:ext cx="7835705" cy="1124611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PT" noProof="0"/>
              <a:t>Clique para editar o estilo de título do Modelo Global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428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044428D5-DFB8-4E4C-A6D4-2993558B168E}" type="datetime1">
              <a:rPr lang="pt-PT" smtClean="0"/>
              <a:t>09/05/22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8944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04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95AFC1-BF2C-4C83-B474-7121F9C0BC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457199"/>
            <a:ext cx="5653088" cy="5403851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127" y="691751"/>
            <a:ext cx="4584212" cy="540001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Title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2151B620-17DE-A941-B2B2-E5A0EB37EC7D}" type="datetime1">
              <a:rPr lang="pt-PT" smtClean="0"/>
              <a:t>09/05/22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CAA0F2-C20F-4289-BFB8-9BC2C65A8B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326250"/>
            <a:ext cx="4574551" cy="4484150"/>
          </a:xfrm>
        </p:spPr>
        <p:txBody>
          <a:bodyPr vert="horz" lIns="36000" tIns="0" rIns="0" bIns="0" rtlCol="0">
            <a:normAutofit/>
          </a:bodyPr>
          <a:lstStyle>
            <a:lvl1pPr marL="0" indent="0">
              <a:buNone/>
              <a:defRPr lang="en-US" sz="1800">
                <a:solidFill>
                  <a:schemeClr val="tx2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416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1A4B1-8F26-524A-9FFE-0E3113077322}" type="datetime1">
              <a:rPr lang="pt-PT" smtClean="0"/>
              <a:t>09/05/22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46F9B8-64BA-45E5-845E-CA6696C2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975" y="742867"/>
            <a:ext cx="7402050" cy="566931"/>
          </a:xfrm>
        </p:spPr>
        <p:txBody>
          <a:bodyPr lIns="36000" tIns="0" rIns="0" bIns="0"/>
          <a:lstStyle>
            <a:lvl1pPr algn="ctr">
              <a:defRPr/>
            </a:lvl1pPr>
          </a:lstStyle>
          <a:p>
            <a:r>
              <a:rPr lang="pt-PT" noProof="0"/>
              <a:t>Clique para editar o estilo de título do Modelo Global</a:t>
            </a:r>
            <a:endParaRPr lang="en-US" noProof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04937D3-320F-475C-B607-8D8AE31FF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8724" y="2277980"/>
            <a:ext cx="11290364" cy="412282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8404903-B722-4F8B-94E9-F478DB3A75E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394975" y="1377834"/>
            <a:ext cx="7402050" cy="540000"/>
          </a:xfrm>
        </p:spPr>
        <p:txBody>
          <a:bodyPr vert="horz" lIns="36000" tIns="0" rIns="0" bIns="0" rtlCol="0">
            <a:normAutofit/>
          </a:bodyPr>
          <a:lstStyle>
            <a:lvl1pPr marL="0" indent="0" algn="ctr">
              <a:buNone/>
              <a:defRPr lang="en-US" sz="1800">
                <a:solidFill>
                  <a:schemeClr val="tx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65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9C1590D-4639-4494-A37B-A15E7114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/>
          <a:lstStyle/>
          <a:p>
            <a:r>
              <a:rPr lang="pt-PT"/>
              <a:t>Clique para editar o estilo de título do Modelo Global</a:t>
            </a:r>
            <a:endParaRPr lang="ru-RU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40C1F5F-4B50-4906-83E6-9A2F1CB1F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8161" y="2982416"/>
            <a:ext cx="1645920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72EC0A4-5E0C-44C7-B8BF-100C17934C9D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99426" y="1924687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9E18E3-2E11-4B74-AF2C-001F81DE3F24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611286" y="2982416"/>
            <a:ext cx="138988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D61E6447-2CC7-47A3-8681-4133CCCB54D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694" y="360541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pt-PT"/>
              <a:t>Arraste a imagem até ao marcador de posição ou clique no ícone para adicionar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AD91B82-5EEF-4712-A699-B8302B6558D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14673" y="360541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pt-PT"/>
              <a:t>Arraste a imagem até ao marcador de posição ou clique no ícone para adicionar</a:t>
            </a:r>
            <a:endParaRPr lang="ru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7FAEB2B-6A01-4C63-ACA3-03B6E2919E8A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55269" y="2982416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9680D39-3D54-40CF-ABCB-BA448F099B30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09170" y="1924687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E81CA5F1-31CE-4D4C-A27D-2B342ECD994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61249" y="3605411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pt-PT"/>
              <a:t>Arraste a imagem até ao marcador de posição ou clique no ícone para adicionar</a:t>
            </a:r>
            <a:endParaRPr lang="ru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C3544C3-FDC7-4C8F-A615-9529597C549D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15161" y="2982416"/>
            <a:ext cx="2197045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691DC2D-3064-4822-9D2D-80D59EA85EBB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69062" y="1924687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130FD286-B22E-4EEB-8B67-4CE7BF2FBA8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921141" y="3605411"/>
            <a:ext cx="1280160" cy="896112"/>
          </a:xfrm>
          <a:ln>
            <a:solidFill>
              <a:schemeClr val="accent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pt-PT"/>
              <a:t>Arraste a imagem até ao marcador de posição ou clique no ícone para adicionar</a:t>
            </a:r>
            <a:endParaRPr lang="ru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DCAE751-A04A-4A9B-8EE4-3E1B64E955F3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88266" y="4704396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1FD07BB-52C2-4F52-A969-6778D844E8D4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874713" y="5838788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E1D5C74-7DD8-44F1-8142-1961D0C932B3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55269" y="4704395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A6D3509-A776-4654-B6B2-F528C9FE78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1951635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CA4A1CD-2E82-40FA-88EC-3D9F238493C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27665" y="1927715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476CA787-1443-453E-A0C1-A9391E1B64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88266" y="1931188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182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55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27" y="1436915"/>
            <a:ext cx="4584212" cy="1001338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pt-PT" noProof="0"/>
              <a:t>Clique para editar o estilo de título do Modelo Global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0127" y="2545450"/>
            <a:ext cx="4584212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E8AE9A5D-4A77-494F-871F-174623CC0C50}" type="datetime1">
              <a:rPr lang="pt-PT" smtClean="0"/>
              <a:t>09/05/22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0128" y="3300065"/>
            <a:ext cx="4584212" cy="1745768"/>
          </a:xfrm>
        </p:spPr>
        <p:txBody>
          <a:bodyPr lIns="3600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4897" y="805589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5826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6213" y="2264012"/>
            <a:ext cx="4584212" cy="540000"/>
          </a:xfrm>
        </p:spPr>
        <p:txBody>
          <a:bodyPr lIns="36000" tIns="0" rIns="0" bIns="0"/>
          <a:lstStyle/>
          <a:p>
            <a:r>
              <a:rPr lang="en-US" noProof="0"/>
              <a:t>Click to edit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/>
          <a:lstStyle/>
          <a:p>
            <a:fld id="{83A3EE2D-223C-144F-A39E-9888330802DA}" type="datetime1">
              <a:rPr lang="pt-PT" smtClean="0"/>
              <a:t>09/05/22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CD3882F6-C786-40F3-902A-6D4D2E6ED7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854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100B10F-F811-4557-88AB-52E9E7FE037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726213" y="2990573"/>
            <a:ext cx="4584212" cy="2467690"/>
          </a:xfrm>
        </p:spPr>
        <p:txBody>
          <a:bodyPr lIns="3600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043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/>
          <a:lstStyle/>
          <a:p>
            <a:r>
              <a:rPr lang="pt-PT" noProof="0"/>
              <a:t>Clique para editar o estilo de título do Modelo Global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D31C4-8140-4486-8E32-7EA32B162A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2950868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4D21-BFEE-DF4D-B0F0-B5F0E7D94ABE}" type="datetime1">
              <a:rPr lang="pt-PT" smtClean="0"/>
              <a:t>09/05/22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01E1CE2-D1DE-4252-B61A-6630E4C2CA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2" y="3322311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86746" y="2950868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6746" y="3318403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6F4EC4F-5660-46EA-97AC-4F2DD125B4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612" y="2284186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6746" y="2284186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97EA708-3A77-4F99-A2EA-0333462ED1F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6612" y="4654845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7207F0C-C876-4E0B-B625-1FDCC3DE6B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2" y="5026287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D53F1E4-6C15-48EA-8342-A2127473F13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86746" y="4654845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3CFD351-584A-4587-BC54-F35254DC7E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86746" y="5022379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303F657-7B5B-4B28-8EAA-386438351F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6612" y="3988163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F994D41E-0FC7-48BC-98E8-C6B199A7B0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86746" y="3988163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8200" y="1377833"/>
            <a:ext cx="9037320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681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nitor and Two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DE44FD2-4D01-4152-92DA-14AD1463CC94}"/>
              </a:ext>
            </a:extLst>
          </p:cNvPr>
          <p:cNvSpPr/>
          <p:nvPr/>
        </p:nvSpPr>
        <p:spPr>
          <a:xfrm>
            <a:off x="879144" y="2301657"/>
            <a:ext cx="5257799" cy="4374516"/>
          </a:xfrm>
          <a:prstGeom prst="rect">
            <a:avLst/>
          </a:prstGeom>
          <a:blipFill>
            <a:blip r:embed="rId2"/>
            <a:srcRect/>
            <a:stretch>
              <a:fillRect l="-2654" t="-2825" r="2654" b="-101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/>
          <a:lstStyle/>
          <a:p>
            <a:r>
              <a:rPr lang="pt-PT" noProof="0"/>
              <a:t>Clique para editar o estilo de título do Modelo Global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B8D7-1A65-094F-A133-DD75048CD48C}" type="datetime1">
              <a:rPr lang="pt-PT" smtClean="0"/>
              <a:t>09/05/22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86746" y="3718884"/>
            <a:ext cx="20895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6747" y="4086418"/>
            <a:ext cx="1783080" cy="12710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6746" y="3069135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8200" y="1377833"/>
            <a:ext cx="9037320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535E35-8075-4558-BA3A-C9DFB4FCA5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1177" y="2461528"/>
            <a:ext cx="4555067" cy="25908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E1A0053-EF84-446F-850C-6AC8FF9CCED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98279" y="3718884"/>
            <a:ext cx="20895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534A936-14F3-4AEF-8CAD-03D91D568FE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98280" y="4086418"/>
            <a:ext cx="1783080" cy="12710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A88BEF2F-BB04-4330-BC4B-2912B69653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98279" y="3069135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4300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/>
        </p:nvSpPr>
        <p:spPr>
          <a:xfrm>
            <a:off x="7975232" y="2875541"/>
            <a:ext cx="3758184" cy="35478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pt-PT" noProof="0"/>
              <a:t>Clique para editar o estilo de título do Modelo Global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03DF-9F0C-DA4E-8C06-C70AC138DEE4}" type="datetime1">
              <a:rPr lang="pt-PT" smtClean="0"/>
              <a:t>09/05/22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4F357-0C41-471E-A413-4D42ADE55B12}"/>
              </a:ext>
            </a:extLst>
          </p:cNvPr>
          <p:cNvSpPr/>
          <p:nvPr/>
        </p:nvSpPr>
        <p:spPr>
          <a:xfrm>
            <a:off x="458724" y="2852928"/>
            <a:ext cx="3758184" cy="35478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/>
        </p:nvSpPr>
        <p:spPr>
          <a:xfrm>
            <a:off x="4216908" y="2395728"/>
            <a:ext cx="3758184" cy="446227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3C66F5D-DEC7-40DB-ACC1-70F67F4C9F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086" y="3012360"/>
            <a:ext cx="1266825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4433657"/>
            <a:ext cx="2992278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8844A59-978B-47C0-B59A-F529FA41BF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8230" y="3012360"/>
            <a:ext cx="1266825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09F31D3-FC19-4A61-A915-5F11C6F7EBD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56757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6AA97C78-ABC3-4559-8EFA-1F24C3A6E3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56757" y="4433657"/>
            <a:ext cx="2992278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2A70C67-E4B2-45C8-BD5F-DF3679B00C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96270" y="3012360"/>
            <a:ext cx="1266825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594797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94797" y="4433657"/>
            <a:ext cx="2992278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250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pt-PT" noProof="0"/>
              <a:t>Clique para editar o estilo de título do Modelo Global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3C63-4447-8C46-815F-6E9A6609FF2A}" type="datetime1">
              <a:rPr lang="pt-PT" smtClean="0"/>
              <a:t>09/05/22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A2111-9E77-40EF-86DB-0DCF4279EE04}"/>
              </a:ext>
            </a:extLst>
          </p:cNvPr>
          <p:cNvSpPr/>
          <p:nvPr/>
        </p:nvSpPr>
        <p:spPr>
          <a:xfrm>
            <a:off x="442913" y="2238229"/>
            <a:ext cx="11749087" cy="1538525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20000"/>
                </a:schemeClr>
              </a:gs>
              <a:gs pos="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B9AC69A-F349-47A4-BC2D-27B0A75144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4713" y="2623018"/>
            <a:ext cx="2992278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C4E2DC-6DA0-4F8B-846F-A0B6430B27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7794B2-6DF5-42E5-A435-F8FADACBCF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4433657"/>
            <a:ext cx="4893566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FC6F434-B720-414A-A92B-EFFC947E69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1650" y="2616710"/>
            <a:ext cx="2992278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DDFEB1-7872-4940-890E-713981F69C4B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501650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F54982B-78F2-4014-A84C-F25539C6DC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01650" y="4433657"/>
            <a:ext cx="4853737" cy="1376965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pt-PT" noProof="0"/>
              <a:t>Arraste a imagem até ao marcador de posição ou clique no ícone para adicionar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976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909F8-4C72-41AE-A265-A2B21B72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noProof="0"/>
              <a:t>Clique para editar o estilo de título do Modelo Global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C406D-18BA-41D1-9AE4-5455C4F8F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08778-B918-4CC2-ACB0-052809B79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5AC1CDD0-8E08-1443-8D38-F31C81E9E7BA}" type="datetime1">
              <a:rPr lang="pt-PT" smtClean="0"/>
              <a:t>09/05/22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98005-9236-461C-A055-9B9AB0DDF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050C-14A2-4A8D-A783-08B8265C7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1478" y="6057923"/>
            <a:ext cx="394063" cy="234000"/>
          </a:xfrm>
          <a:prstGeom prst="rect">
            <a:avLst/>
          </a:prstGeom>
        </p:spPr>
        <p:txBody>
          <a:bodyPr vert="horz" lIns="90000" tIns="0" rIns="0" bIns="0" rtlCol="0" anchor="t" anchorCtr="0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06D7038-902A-4249-A382-F43E9440E6C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785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>
          <p15:clr>
            <a:srgbClr val="F26B43"/>
          </p15:clr>
        </p15:guide>
        <p15:guide id="2" pos="7401">
          <p15:clr>
            <a:srgbClr val="F26B43"/>
          </p15:clr>
        </p15:guide>
        <p15:guide id="3" pos="279">
          <p15:clr>
            <a:srgbClr val="F26B43"/>
          </p15:clr>
        </p15:guide>
        <p15:guide id="4" pos="551">
          <p15:clr>
            <a:srgbClr val="F26B43"/>
          </p15:clr>
        </p15:guide>
        <p15:guide id="5" pos="7129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37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8724" y="478295"/>
            <a:ext cx="11274552" cy="1348720"/>
          </a:xfrm>
        </p:spPr>
        <p:txBody>
          <a:bodyPr>
            <a:noAutofit/>
          </a:bodyPr>
          <a:lstStyle/>
          <a:p>
            <a:r>
              <a:rPr lang="pt-PT" sz="3200" dirty="0" err="1"/>
              <a:t>How</a:t>
            </a:r>
            <a:r>
              <a:rPr lang="pt-PT" sz="3200" dirty="0"/>
              <a:t> </a:t>
            </a:r>
            <a:r>
              <a:rPr lang="pt-PT" sz="3200" dirty="0" err="1"/>
              <a:t>is</a:t>
            </a:r>
            <a:r>
              <a:rPr lang="pt-PT" sz="3200" dirty="0"/>
              <a:t> </a:t>
            </a:r>
            <a:r>
              <a:rPr lang="pt-PT" sz="3200" dirty="0" err="1"/>
              <a:t>endoscopic</a:t>
            </a:r>
            <a:r>
              <a:rPr lang="pt-PT" sz="3200" dirty="0"/>
              <a:t> </a:t>
            </a:r>
            <a:r>
              <a:rPr lang="pt-PT" sz="3200" dirty="0" err="1"/>
              <a:t>submucosal</a:t>
            </a:r>
            <a:r>
              <a:rPr lang="pt-PT" sz="3200" dirty="0"/>
              <a:t> </a:t>
            </a:r>
            <a:r>
              <a:rPr lang="pt-PT" sz="3200" dirty="0" err="1"/>
              <a:t>dissection</a:t>
            </a:r>
            <a:r>
              <a:rPr lang="pt-PT" sz="3200" dirty="0"/>
              <a:t> for gastrointestinal </a:t>
            </a:r>
            <a:r>
              <a:rPr lang="pt-PT" sz="3200" dirty="0" err="1"/>
              <a:t>lesions</a:t>
            </a:r>
            <a:r>
              <a:rPr lang="pt-PT" sz="3200" dirty="0"/>
              <a:t> </a:t>
            </a:r>
            <a:r>
              <a:rPr lang="pt-PT" sz="3200" dirty="0" err="1"/>
              <a:t>being</a:t>
            </a:r>
            <a:r>
              <a:rPr lang="pt-PT" sz="3200" dirty="0"/>
              <a:t> </a:t>
            </a:r>
            <a:r>
              <a:rPr lang="pt-PT" sz="3200" dirty="0" err="1"/>
              <a:t>implemented</a:t>
            </a:r>
            <a:r>
              <a:rPr lang="pt-PT" sz="3200" dirty="0"/>
              <a:t>? </a:t>
            </a:r>
            <a:r>
              <a:rPr lang="pt-PT" sz="3200" dirty="0" err="1"/>
              <a:t>Results</a:t>
            </a:r>
            <a:r>
              <a:rPr lang="pt-PT" sz="3200" dirty="0"/>
              <a:t> </a:t>
            </a:r>
            <a:r>
              <a:rPr lang="pt-PT" sz="3200" dirty="0" err="1"/>
              <a:t>from</a:t>
            </a:r>
            <a:r>
              <a:rPr lang="pt-PT" sz="3200" dirty="0"/>
              <a:t> </a:t>
            </a:r>
            <a:r>
              <a:rPr lang="pt-PT" sz="3200" dirty="0" err="1"/>
              <a:t>an</a:t>
            </a:r>
            <a:r>
              <a:rPr lang="pt-PT" sz="3200" dirty="0"/>
              <a:t> </a:t>
            </a:r>
            <a:r>
              <a:rPr lang="pt-PT" sz="3200" dirty="0" err="1"/>
              <a:t>international</a:t>
            </a:r>
            <a:r>
              <a:rPr lang="pt-PT" sz="3200" dirty="0"/>
              <a:t> </a:t>
            </a:r>
            <a:r>
              <a:rPr lang="pt-PT" sz="3200" dirty="0" err="1"/>
              <a:t>survey</a:t>
            </a:r>
            <a:r>
              <a:rPr lang="pt-PT" sz="4400" dirty="0"/>
              <a:t>	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8724" y="5298429"/>
            <a:ext cx="11274552" cy="11152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PT" sz="1600" dirty="0">
                <a:solidFill>
                  <a:schemeClr val="tx1"/>
                </a:solidFill>
              </a:rPr>
              <a:t>Miguel Araújo-Martins, Pedro Pimentel-Nunes, Diogo Libânio, Marta Borges-Canha, Mário Dinis-Ribeiro</a:t>
            </a:r>
          </a:p>
          <a:p>
            <a:pPr>
              <a:lnSpc>
                <a:spcPct val="120000"/>
              </a:lnSpc>
            </a:pPr>
            <a:r>
              <a:rPr lang="pt-PT" sz="1600" dirty="0">
                <a:solidFill>
                  <a:schemeClr val="tx1"/>
                </a:solidFill>
              </a:rPr>
              <a:t>GE </a:t>
            </a:r>
            <a:r>
              <a:rPr lang="pt-PT" sz="1600" dirty="0" err="1">
                <a:solidFill>
                  <a:schemeClr val="tx1"/>
                </a:solidFill>
              </a:rPr>
              <a:t>Port</a:t>
            </a:r>
            <a:r>
              <a:rPr lang="pt-PT" sz="1600" dirty="0">
                <a:solidFill>
                  <a:schemeClr val="tx1"/>
                </a:solidFill>
              </a:rPr>
              <a:t> J </a:t>
            </a:r>
            <a:r>
              <a:rPr lang="pt-PT" sz="1600" dirty="0" err="1">
                <a:solidFill>
                  <a:schemeClr val="tx1"/>
                </a:solidFill>
              </a:rPr>
              <a:t>Gastroenterol</a:t>
            </a:r>
            <a:r>
              <a:rPr lang="pt-PT" sz="1600" dirty="0">
                <a:solidFill>
                  <a:schemeClr val="tx1"/>
                </a:solidFill>
              </a:rPr>
              <a:t>, Janeiro de 2020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689" y="2272395"/>
            <a:ext cx="2867959" cy="231320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3EF1427-EDE2-6144-805E-550AB1E63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352" y="2156274"/>
            <a:ext cx="4727262" cy="25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2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846053" y="258795"/>
            <a:ext cx="9885872" cy="966158"/>
          </a:xfrm>
          <a:prstGeom prst="rect">
            <a:avLst/>
          </a:prstGeom>
        </p:spPr>
        <p:txBody>
          <a:bodyPr vert="horz" lIns="3600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/>
              <a:t>Implementação da disseção endoscópica da submucosa</a:t>
            </a:r>
          </a:p>
        </p:txBody>
      </p:sp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1846053" y="1224954"/>
            <a:ext cx="9885872" cy="4832969"/>
          </a:xfrm>
        </p:spPr>
        <p:txBody>
          <a:bodyPr>
            <a:normAutofit lnSpcReduction="10000"/>
          </a:bodyPr>
          <a:lstStyle/>
          <a:p>
            <a:r>
              <a:rPr lang="pt-PT" dirty="0"/>
              <a:t>A disseção endoscópica da submucosa (ESD) é uma técnica perfeitamente estabelecida em países Asiáticos (Japão, Coreia) para tratamento de lesões neoplásicas superficiais do tubo digestivo</a:t>
            </a:r>
          </a:p>
          <a:p>
            <a:endParaRPr lang="pt-PT" dirty="0"/>
          </a:p>
          <a:p>
            <a:r>
              <a:rPr lang="pt-PT" dirty="0"/>
              <a:t>Apesar de haver experiência crescente com a ESD (várias series publicadas nos últimos anos), a prática atual encontra-se pouco caracterizada, existindo poucos dados relativamente à sua implementação efetiva, adequação e resultados</a:t>
            </a:r>
          </a:p>
          <a:p>
            <a:endParaRPr lang="pt-PT" dirty="0"/>
          </a:p>
          <a:p>
            <a:r>
              <a:rPr lang="pt-PT" dirty="0"/>
              <a:t>Um estudo prévio realizado em 2010 mostrou que havia ainda poucos centros a realizar esta técnica, com um baixo </a:t>
            </a:r>
            <a:r>
              <a:rPr lang="pt-PT" i="1" dirty="0"/>
              <a:t>case volume</a:t>
            </a:r>
            <a:r>
              <a:rPr lang="pt-PT" dirty="0"/>
              <a:t> por </a:t>
            </a:r>
            <a:r>
              <a:rPr lang="pt-PT" dirty="0" err="1"/>
              <a:t>endoscopista</a:t>
            </a:r>
            <a:r>
              <a:rPr lang="pt-PT" dirty="0"/>
              <a:t>. A eficácia (resseção em bloco e R0) era semelhante à reportada nas series Asiáticas, embora a taxa de eventos adversos fosse ligeiramente superior.</a:t>
            </a:r>
          </a:p>
          <a:p>
            <a:endParaRPr lang="pt-PT" dirty="0"/>
          </a:p>
          <a:p>
            <a:r>
              <a:rPr lang="pt-PT" dirty="0"/>
              <a:t>Neste estudo pretendemos caraterizar a implementação, eficácia e segurança da ESD do tubo digestivo em países Ocidentais, 8 anos após  o estudo prévio. </a:t>
            </a:r>
          </a:p>
          <a:p>
            <a:endParaRPr lang="pt-PT" dirty="0"/>
          </a:p>
          <a:p>
            <a:endParaRPr lang="pt-PT" dirty="0"/>
          </a:p>
          <a:p>
            <a:pPr lvl="1"/>
            <a:endParaRPr lang="pt-PT" dirty="0"/>
          </a:p>
          <a:p>
            <a:pPr lvl="1"/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0"/>
            <a:ext cx="1524000" cy="6857999"/>
          </a:xfrm>
          <a:prstGeom prst="rect">
            <a:avLst/>
          </a:prstGeom>
          <a:solidFill>
            <a:schemeClr val="bg2"/>
          </a:solidFill>
        </p:spPr>
        <p:txBody>
          <a:bodyPr vert="horz" lIns="3600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>
                <a:solidFill>
                  <a:schemeClr val="bg1">
                    <a:lumMod val="95000"/>
                  </a:schemeClr>
                </a:solidFill>
              </a:rPr>
              <a:t>Contexto</a:t>
            </a:r>
            <a:br>
              <a:rPr lang="pt-PT" sz="2000">
                <a:solidFill>
                  <a:schemeClr val="bg1">
                    <a:lumMod val="95000"/>
                  </a:schemeClr>
                </a:solidFill>
              </a:rPr>
            </a:br>
            <a:br>
              <a:rPr lang="pt-PT" sz="2000">
                <a:solidFill>
                  <a:schemeClr val="bg1">
                    <a:lumMod val="95000"/>
                  </a:schemeClr>
                </a:solidFill>
              </a:rPr>
            </a:br>
            <a:br>
              <a:rPr lang="pt-PT" sz="2000">
                <a:solidFill>
                  <a:schemeClr val="bg1">
                    <a:lumMod val="95000"/>
                  </a:schemeClr>
                </a:solidFill>
              </a:rPr>
            </a:br>
            <a:r>
              <a:rPr lang="pt-PT" sz="2000">
                <a:solidFill>
                  <a:schemeClr val="bg1">
                    <a:lumMod val="95000"/>
                    <a:alpha val="50000"/>
                  </a:schemeClr>
                </a:solidFill>
              </a:rPr>
              <a:t>Resultados</a:t>
            </a:r>
          </a:p>
          <a:p>
            <a:pPr algn="ctr"/>
            <a:endParaRPr lang="pt-PT" sz="2000">
              <a:solidFill>
                <a:schemeClr val="bg1">
                  <a:lumMod val="95000"/>
                  <a:alpha val="50000"/>
                </a:schemeClr>
              </a:solidFill>
            </a:endParaRPr>
          </a:p>
          <a:p>
            <a:pPr algn="ctr"/>
            <a:endParaRPr lang="pt-PT" sz="2000">
              <a:solidFill>
                <a:schemeClr val="bg1">
                  <a:lumMod val="95000"/>
                  <a:alpha val="50000"/>
                </a:schemeClr>
              </a:solidFill>
            </a:endParaRPr>
          </a:p>
          <a:p>
            <a:pPr algn="ctr"/>
            <a:r>
              <a:rPr lang="pt-PT" sz="2000">
                <a:solidFill>
                  <a:schemeClr val="bg1">
                    <a:lumMod val="95000"/>
                    <a:alpha val="50000"/>
                  </a:schemeClr>
                </a:solidFill>
              </a:rPr>
              <a:t>Impacto</a:t>
            </a:r>
            <a:endParaRPr lang="pt-PT" sz="2400">
              <a:solidFill>
                <a:schemeClr val="bg1">
                  <a:lumMod val="95000"/>
                  <a:alpha val="50000"/>
                </a:scheme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526617" y="6260644"/>
            <a:ext cx="470765" cy="394635"/>
          </a:xfrm>
        </p:spPr>
        <p:txBody>
          <a:bodyPr anchor="ctr"/>
          <a:lstStyle/>
          <a:p>
            <a:r>
              <a:rPr lang="pt-PT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7507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68580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pt-PT" sz="2000">
                <a:solidFill>
                  <a:schemeClr val="bg1">
                    <a:lumMod val="95000"/>
                    <a:alpha val="50000"/>
                  </a:schemeClr>
                </a:solidFill>
              </a:rPr>
              <a:t>Contexto</a:t>
            </a:r>
            <a:br>
              <a:rPr lang="pt-PT" sz="2000">
                <a:solidFill>
                  <a:schemeClr val="bg1">
                    <a:lumMod val="95000"/>
                  </a:schemeClr>
                </a:solidFill>
              </a:rPr>
            </a:br>
            <a:br>
              <a:rPr lang="pt-PT" sz="2000">
                <a:solidFill>
                  <a:schemeClr val="bg1">
                    <a:lumMod val="95000"/>
                  </a:schemeClr>
                </a:solidFill>
              </a:rPr>
            </a:br>
            <a:br>
              <a:rPr lang="pt-PT" sz="2000">
                <a:solidFill>
                  <a:schemeClr val="bg1">
                    <a:lumMod val="95000"/>
                  </a:schemeClr>
                </a:solidFill>
              </a:rPr>
            </a:br>
            <a:r>
              <a:rPr lang="pt-PT" sz="2000">
                <a:solidFill>
                  <a:schemeClr val="bg1">
                    <a:lumMod val="95000"/>
                  </a:schemeClr>
                </a:solidFill>
              </a:rPr>
              <a:t>Resultados</a:t>
            </a:r>
            <a:br>
              <a:rPr lang="pt-PT" sz="2000">
                <a:solidFill>
                  <a:schemeClr val="bg1">
                    <a:lumMod val="95000"/>
                  </a:schemeClr>
                </a:solidFill>
              </a:rPr>
            </a:br>
            <a:br>
              <a:rPr lang="pt-PT" sz="2000">
                <a:solidFill>
                  <a:schemeClr val="bg1">
                    <a:lumMod val="95000"/>
                  </a:schemeClr>
                </a:solidFill>
              </a:rPr>
            </a:br>
            <a:br>
              <a:rPr lang="pt-PT" sz="2000">
                <a:solidFill>
                  <a:schemeClr val="bg1">
                    <a:lumMod val="95000"/>
                  </a:schemeClr>
                </a:solidFill>
              </a:rPr>
            </a:br>
            <a:r>
              <a:rPr lang="pt-PT" sz="2000">
                <a:solidFill>
                  <a:schemeClr val="bg1">
                    <a:lumMod val="95000"/>
                    <a:alpha val="50000"/>
                  </a:schemeClr>
                </a:solidFill>
              </a:rPr>
              <a:t>Impacto</a:t>
            </a:r>
            <a:endParaRPr lang="pt-PT" sz="2400">
              <a:solidFill>
                <a:schemeClr val="bg1">
                  <a:lumMod val="95000"/>
                  <a:alpha val="50000"/>
                </a:scheme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3</a:t>
            </a:fld>
            <a:endParaRPr lang="pt-PT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846053" y="258795"/>
            <a:ext cx="9885872" cy="966158"/>
          </a:xfrm>
          <a:prstGeom prst="rect">
            <a:avLst/>
          </a:prstGeom>
        </p:spPr>
        <p:txBody>
          <a:bodyPr vert="horz" lIns="3600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1846053" y="1224954"/>
            <a:ext cx="9885872" cy="1853097"/>
          </a:xfrm>
        </p:spPr>
        <p:txBody>
          <a:bodyPr>
            <a:normAutofit/>
          </a:bodyPr>
          <a:lstStyle/>
          <a:p>
            <a:r>
              <a:rPr lang="pt-PT" dirty="0"/>
              <a:t>58 gastrenterologistas, 18 nacionalidades</a:t>
            </a:r>
          </a:p>
          <a:p>
            <a:pPr lvl="1"/>
            <a:r>
              <a:rPr lang="pt-PT" dirty="0"/>
              <a:t>30 ESD esofágica, 45 gástrica, 36 colo-retal, 6 duodeno</a:t>
            </a:r>
          </a:p>
          <a:p>
            <a:pPr lvl="1"/>
            <a:r>
              <a:rPr lang="pt-PT" dirty="0"/>
              <a:t>Número mediano de ESD por </a:t>
            </a:r>
            <a:r>
              <a:rPr lang="pt-PT" dirty="0" err="1"/>
              <a:t>endoscopista</a:t>
            </a:r>
            <a:r>
              <a:rPr lang="pt-PT" dirty="0"/>
              <a:t>: 25 esófago; 25 estômago; 140 colon-reto</a:t>
            </a:r>
          </a:p>
          <a:p>
            <a:pPr lvl="1"/>
            <a:endParaRPr lang="pt-PT" dirty="0"/>
          </a:p>
          <a:p>
            <a:r>
              <a:rPr lang="pt-PT" i="1" dirty="0" err="1"/>
              <a:t>Outcomes</a:t>
            </a:r>
            <a:r>
              <a:rPr lang="pt-PT" i="1" dirty="0"/>
              <a:t> </a:t>
            </a:r>
            <a:r>
              <a:rPr lang="pt-PT" dirty="0"/>
              <a:t>de eficácia e segurança comparáveis aos dos países Asiáticos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846052" y="245915"/>
            <a:ext cx="10207925" cy="966158"/>
          </a:xfrm>
          <a:prstGeom prst="rect">
            <a:avLst/>
          </a:prstGeom>
        </p:spPr>
        <p:txBody>
          <a:bodyPr vert="horz" lIns="3600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/>
              <a:t>ESD - implementada, eficaz e segura! nem sempre adequada</a:t>
            </a:r>
          </a:p>
        </p:txBody>
      </p:sp>
      <p:sp>
        <p:nvSpPr>
          <p:cNvPr id="7" name="Marcador de Posição do Número do Diapositivo 3"/>
          <p:cNvSpPr txBox="1">
            <a:spLocks/>
          </p:cNvSpPr>
          <p:nvPr/>
        </p:nvSpPr>
        <p:spPr>
          <a:xfrm>
            <a:off x="526617" y="6260644"/>
            <a:ext cx="470765" cy="394635"/>
          </a:xfrm>
          <a:prstGeom prst="rect">
            <a:avLst/>
          </a:prstGeom>
        </p:spPr>
        <p:txBody>
          <a:bodyPr vert="horz" lIns="90000" tIns="0" rIns="0" bIns="0" rtlCol="0" anchor="ctr" anchorCtr="0"/>
          <a:lstStyle>
            <a:defPPr>
              <a:defRPr lang="pt-PT"/>
            </a:defPPr>
            <a:lvl1pPr marL="0" algn="ctr" defTabSz="914400" rtl="0" eaLnBrk="1" latinLnBrk="0" hangingPunct="1">
              <a:defRPr sz="1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graphicFrame>
        <p:nvGraphicFramePr>
          <p:cNvPr id="3" name="Tabela 7">
            <a:extLst>
              <a:ext uri="{FF2B5EF4-FFF2-40B4-BE49-F238E27FC236}">
                <a16:creationId xmlns:a16="http://schemas.microsoft.com/office/drawing/2014/main" id="{00FF2D97-F892-5849-80C4-D424F5191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710984"/>
              </p:ext>
            </p:extLst>
          </p:nvPr>
        </p:nvGraphicFramePr>
        <p:xfrm>
          <a:off x="1846052" y="3039121"/>
          <a:ext cx="9410084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038">
                  <a:extLst>
                    <a:ext uri="{9D8B030D-6E8A-4147-A177-3AD203B41FA5}">
                      <a16:colId xmlns:a16="http://schemas.microsoft.com/office/drawing/2014/main" val="2294529863"/>
                    </a:ext>
                  </a:extLst>
                </a:gridCol>
                <a:gridCol w="2266682">
                  <a:extLst>
                    <a:ext uri="{9D8B030D-6E8A-4147-A177-3AD203B41FA5}">
                      <a16:colId xmlns:a16="http://schemas.microsoft.com/office/drawing/2014/main" val="159315696"/>
                    </a:ext>
                  </a:extLst>
                </a:gridCol>
                <a:gridCol w="2266682">
                  <a:extLst>
                    <a:ext uri="{9D8B030D-6E8A-4147-A177-3AD203B41FA5}">
                      <a16:colId xmlns:a16="http://schemas.microsoft.com/office/drawing/2014/main" val="2974714531"/>
                    </a:ext>
                  </a:extLst>
                </a:gridCol>
                <a:gridCol w="2266682">
                  <a:extLst>
                    <a:ext uri="{9D8B030D-6E8A-4147-A177-3AD203B41FA5}">
                      <a16:colId xmlns:a16="http://schemas.microsoft.com/office/drawing/2014/main" val="3509711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Esófago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Estômago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Cólon e reto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043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En-bloc</a:t>
                      </a:r>
                      <a:r>
                        <a:rPr lang="pt-PT" dirty="0"/>
                        <a:t> / 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97% / 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95% / 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84% / 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50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Histologia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19-25% displasia</a:t>
                      </a:r>
                    </a:p>
                    <a:p>
                      <a:r>
                        <a:rPr lang="pt-PT" sz="1600" dirty="0"/>
                        <a:t>53-65% pT1a</a:t>
                      </a:r>
                    </a:p>
                    <a:p>
                      <a:r>
                        <a:rPr lang="pt-PT" sz="1600" dirty="0"/>
                        <a:t>16-22% pT1b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36% displasia</a:t>
                      </a:r>
                    </a:p>
                    <a:p>
                      <a:r>
                        <a:rPr lang="pt-PT" sz="1600" dirty="0"/>
                        <a:t>47% pT1a</a:t>
                      </a:r>
                    </a:p>
                    <a:p>
                      <a:r>
                        <a:rPr lang="pt-PT" sz="1600" dirty="0"/>
                        <a:t>17% pT1b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59% displasia</a:t>
                      </a:r>
                    </a:p>
                    <a:p>
                      <a:r>
                        <a:rPr lang="pt-PT" sz="1600" dirty="0"/>
                        <a:t>25% Tis</a:t>
                      </a:r>
                    </a:p>
                    <a:p>
                      <a:r>
                        <a:rPr lang="pt-PT" sz="1600" dirty="0"/>
                        <a:t>16% T1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56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Curativa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636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/>
                        <a:t>Tx</a:t>
                      </a:r>
                      <a:r>
                        <a:rPr lang="pt-PT" dirty="0"/>
                        <a:t> adicional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PT" dirty="0"/>
                        <a:t>Perfuração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031258"/>
                  </a:ext>
                </a:extLst>
              </a:tr>
            </a:tbl>
          </a:graphicData>
        </a:graphic>
      </p:graphicFrame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750BD2BE-D245-AA45-9BCD-CF0546C2DF4D}"/>
              </a:ext>
            </a:extLst>
          </p:cNvPr>
          <p:cNvSpPr txBox="1">
            <a:spLocks/>
          </p:cNvSpPr>
          <p:nvPr/>
        </p:nvSpPr>
        <p:spPr>
          <a:xfrm>
            <a:off x="1846052" y="5931451"/>
            <a:ext cx="9885872" cy="185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ESD colo-retal frequentemente realizada em lesões displásicas ou com adenocarcinoma </a:t>
            </a:r>
            <a:r>
              <a:rPr lang="pt-PT" dirty="0" err="1"/>
              <a:t>intramucoso</a:t>
            </a:r>
            <a:r>
              <a:rPr lang="pt-PT" dirty="0"/>
              <a:t> – tratáveis na maioria das vezes por </a:t>
            </a:r>
            <a:r>
              <a:rPr lang="pt-PT" dirty="0" err="1"/>
              <a:t>mucosectomia</a:t>
            </a:r>
            <a:r>
              <a:rPr lang="pt-PT" dirty="0"/>
              <a:t> / EMR (</a:t>
            </a:r>
            <a:r>
              <a:rPr lang="pt-PT" i="1" dirty="0" err="1"/>
              <a:t>learning</a:t>
            </a:r>
            <a:r>
              <a:rPr lang="pt-PT" i="1" dirty="0"/>
              <a:t> curve)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010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D7038-902A-4249-A382-F43E9440E6C7}" type="slidenum">
              <a:rPr lang="pt-PT" smtClean="0"/>
              <a:t>4</a:t>
            </a:fld>
            <a:endParaRPr lang="pt-PT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846053" y="258795"/>
            <a:ext cx="9885872" cy="966158"/>
          </a:xfrm>
          <a:prstGeom prst="rect">
            <a:avLst/>
          </a:prstGeom>
        </p:spPr>
        <p:txBody>
          <a:bodyPr vert="horz" lIns="3600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/>
              <a:t>ESD no caminho certo, mesmo a Ocidente! </a:t>
            </a:r>
          </a:p>
        </p:txBody>
      </p:sp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1846053" y="1224954"/>
            <a:ext cx="9885872" cy="5285574"/>
          </a:xfrm>
        </p:spPr>
        <p:txBody>
          <a:bodyPr>
            <a:normAutofit/>
          </a:bodyPr>
          <a:lstStyle/>
          <a:p>
            <a:r>
              <a:rPr lang="pt-PT" dirty="0"/>
              <a:t>Oito anos após o inquérito inicial, constata-se que a ESD foi implementada em diversos centros Ocidentais, e a experiência com esta técnica aumentou</a:t>
            </a:r>
          </a:p>
          <a:p>
            <a:pPr lvl="1"/>
            <a:r>
              <a:rPr lang="pt-PT" dirty="0"/>
              <a:t>Número mediano de procedimentos por </a:t>
            </a:r>
            <a:r>
              <a:rPr lang="pt-PT" dirty="0" err="1"/>
              <a:t>endoscopista</a:t>
            </a:r>
            <a:r>
              <a:rPr lang="pt-PT" dirty="0"/>
              <a:t> ainda baixo</a:t>
            </a:r>
          </a:p>
          <a:p>
            <a:endParaRPr lang="pt-PT" dirty="0"/>
          </a:p>
          <a:p>
            <a:r>
              <a:rPr lang="pt-PT" dirty="0"/>
              <a:t>Os resultados de eficácia e segurança são semelhantes aos reportados nas séries Orientais</a:t>
            </a:r>
          </a:p>
          <a:p>
            <a:pPr lvl="1"/>
            <a:r>
              <a:rPr lang="pt-PT" dirty="0"/>
              <a:t>Amplos benefícios da implementação da técnica (</a:t>
            </a:r>
            <a:r>
              <a:rPr lang="pt-PT" dirty="0" err="1"/>
              <a:t>vs</a:t>
            </a:r>
            <a:r>
              <a:rPr lang="pt-PT" dirty="0"/>
              <a:t> resseção cirúrgica)</a:t>
            </a:r>
          </a:p>
          <a:p>
            <a:pPr lvl="2"/>
            <a:r>
              <a:rPr lang="pt-PT" dirty="0"/>
              <a:t>&gt; segurança</a:t>
            </a:r>
          </a:p>
          <a:p>
            <a:pPr lvl="2"/>
            <a:r>
              <a:rPr lang="pt-PT" dirty="0"/>
              <a:t>&lt; custos</a:t>
            </a:r>
          </a:p>
          <a:p>
            <a:pPr lvl="2"/>
            <a:r>
              <a:rPr lang="pt-PT" dirty="0"/>
              <a:t>Taxas de resseção curativa 70-80% - </a:t>
            </a:r>
            <a:r>
              <a:rPr lang="pt-PT" i="1" dirty="0" err="1"/>
              <a:t>outcomes</a:t>
            </a:r>
            <a:r>
              <a:rPr lang="pt-PT" dirty="0"/>
              <a:t> oncológicos semelhantes</a:t>
            </a:r>
            <a:endParaRPr lang="pt-PT" i="1" dirty="0"/>
          </a:p>
          <a:p>
            <a:pPr lvl="1"/>
            <a:r>
              <a:rPr lang="pt-PT" dirty="0"/>
              <a:t>Importância do treino adequado e da manutenção de </a:t>
            </a:r>
            <a:r>
              <a:rPr lang="pt-PT" i="1" dirty="0"/>
              <a:t>case volume</a:t>
            </a:r>
            <a:r>
              <a:rPr lang="pt-PT" dirty="0"/>
              <a:t> para manutenção da </a:t>
            </a:r>
            <a:r>
              <a:rPr lang="pt-PT" i="1" dirty="0"/>
              <a:t>expertise</a:t>
            </a:r>
          </a:p>
          <a:p>
            <a:pPr lvl="2"/>
            <a:r>
              <a:rPr lang="pt-PT" i="1" dirty="0"/>
              <a:t>ESGE </a:t>
            </a:r>
            <a:r>
              <a:rPr lang="pt-PT" i="1" dirty="0" err="1"/>
              <a:t>Position</a:t>
            </a:r>
            <a:r>
              <a:rPr lang="pt-PT" i="1" dirty="0"/>
              <a:t> </a:t>
            </a:r>
            <a:r>
              <a:rPr lang="pt-PT" i="1" dirty="0" err="1"/>
              <a:t>Statement</a:t>
            </a:r>
            <a:r>
              <a:rPr lang="pt-PT" i="1" dirty="0"/>
              <a:t>: Curriculum for ESD training in </a:t>
            </a:r>
            <a:r>
              <a:rPr lang="pt-PT" i="1" dirty="0" err="1"/>
              <a:t>Europe</a:t>
            </a:r>
            <a:endParaRPr lang="pt-PT" i="1" dirty="0"/>
          </a:p>
          <a:p>
            <a:pPr lvl="2"/>
            <a:endParaRPr lang="pt-PT" i="1" dirty="0"/>
          </a:p>
          <a:p>
            <a:r>
              <a:rPr lang="pt-PT" dirty="0"/>
              <a:t>Importância da melhoria do diagnóstico ótico para seleção de lesões colo-retais que beneficiam de ESD (</a:t>
            </a:r>
            <a:r>
              <a:rPr lang="pt-PT" dirty="0" err="1"/>
              <a:t>vs</a:t>
            </a:r>
            <a:r>
              <a:rPr lang="pt-PT" dirty="0"/>
              <a:t> EMR)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68580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pt-PT" sz="2000">
                <a:solidFill>
                  <a:schemeClr val="bg1">
                    <a:lumMod val="95000"/>
                    <a:alpha val="50000"/>
                  </a:schemeClr>
                </a:solidFill>
              </a:rPr>
              <a:t>Contexto</a:t>
            </a:r>
            <a:br>
              <a:rPr lang="pt-PT" sz="2000">
                <a:solidFill>
                  <a:schemeClr val="bg1">
                    <a:lumMod val="95000"/>
                    <a:alpha val="50000"/>
                  </a:schemeClr>
                </a:solidFill>
              </a:rPr>
            </a:br>
            <a:br>
              <a:rPr lang="pt-PT" sz="2000">
                <a:solidFill>
                  <a:schemeClr val="bg1">
                    <a:lumMod val="95000"/>
                    <a:alpha val="50000"/>
                  </a:schemeClr>
                </a:solidFill>
              </a:rPr>
            </a:br>
            <a:br>
              <a:rPr lang="pt-PT" sz="2000">
                <a:solidFill>
                  <a:schemeClr val="bg1">
                    <a:lumMod val="95000"/>
                    <a:alpha val="50000"/>
                  </a:schemeClr>
                </a:solidFill>
              </a:rPr>
            </a:br>
            <a:r>
              <a:rPr lang="pt-PT" sz="2000">
                <a:solidFill>
                  <a:schemeClr val="bg1">
                    <a:lumMod val="95000"/>
                    <a:alpha val="50000"/>
                  </a:schemeClr>
                </a:solidFill>
              </a:rPr>
              <a:t>Resultados</a:t>
            </a:r>
            <a:br>
              <a:rPr lang="pt-PT" sz="2000">
                <a:solidFill>
                  <a:schemeClr val="bg1">
                    <a:lumMod val="95000"/>
                  </a:schemeClr>
                </a:solidFill>
              </a:rPr>
            </a:br>
            <a:br>
              <a:rPr lang="pt-PT" sz="2000">
                <a:solidFill>
                  <a:schemeClr val="bg1">
                    <a:lumMod val="95000"/>
                  </a:schemeClr>
                </a:solidFill>
              </a:rPr>
            </a:br>
            <a:br>
              <a:rPr lang="pt-PT" sz="2000">
                <a:solidFill>
                  <a:schemeClr val="bg1">
                    <a:lumMod val="95000"/>
                  </a:schemeClr>
                </a:solidFill>
              </a:rPr>
            </a:br>
            <a:r>
              <a:rPr lang="pt-PT" sz="2000">
                <a:solidFill>
                  <a:schemeClr val="bg1">
                    <a:lumMod val="95000"/>
                  </a:schemeClr>
                </a:solidFill>
              </a:rPr>
              <a:t>Impacto</a:t>
            </a:r>
            <a:endParaRPr lang="pt-PT" sz="2400">
              <a:solidFill>
                <a:schemeClr val="bg1">
                  <a:lumMod val="95000"/>
                  <a:alpha val="50000"/>
                </a:schemeClr>
              </a:solidFill>
            </a:endParaRP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2022203" y="3425952"/>
            <a:ext cx="9885872" cy="2784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Marcador de Posição do Número do Diapositivo 3"/>
          <p:cNvSpPr txBox="1">
            <a:spLocks/>
          </p:cNvSpPr>
          <p:nvPr/>
        </p:nvSpPr>
        <p:spPr>
          <a:xfrm>
            <a:off x="526617" y="6260644"/>
            <a:ext cx="470765" cy="394635"/>
          </a:xfrm>
          <a:prstGeom prst="rect">
            <a:avLst/>
          </a:prstGeom>
        </p:spPr>
        <p:txBody>
          <a:bodyPr vert="horz" lIns="90000" tIns="0" rIns="0" bIns="0" rtlCol="0" anchor="ctr" anchorCtr="0"/>
          <a:lstStyle>
            <a:defPPr>
              <a:defRPr lang="pt-PT"/>
            </a:defPPr>
            <a:lvl1pPr marL="0" algn="ctr" defTabSz="914400" rtl="0" eaLnBrk="1" latinLnBrk="0" hangingPunct="1">
              <a:defRPr sz="1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24937418"/>
      </p:ext>
    </p:extLst>
  </p:cSld>
  <p:clrMapOvr>
    <a:masterClrMapping/>
  </p:clrMapOvr>
</p:sld>
</file>

<file path=ppt/theme/theme1.xml><?xml version="1.0" encoding="utf-8"?>
<a:theme xmlns:a="http://schemas.openxmlformats.org/drawingml/2006/main" name="TF33850888">
  <a:themeElements>
    <a:clrScheme name="Custom 6">
      <a:dk1>
        <a:srgbClr val="3F5779"/>
      </a:dk1>
      <a:lt1>
        <a:sysClr val="window" lastClr="FFFFFF"/>
      </a:lt1>
      <a:dk2>
        <a:srgbClr val="96556D"/>
      </a:dk2>
      <a:lt2>
        <a:srgbClr val="3B99BB"/>
      </a:lt2>
      <a:accent1>
        <a:srgbClr val="96556D"/>
      </a:accent1>
      <a:accent2>
        <a:srgbClr val="FFFFFF"/>
      </a:accent2>
      <a:accent3>
        <a:srgbClr val="855939"/>
      </a:accent3>
      <a:accent4>
        <a:srgbClr val="3D8C74"/>
      </a:accent4>
      <a:accent5>
        <a:srgbClr val="999999"/>
      </a:accent5>
      <a:accent6>
        <a:srgbClr val="3B99BB"/>
      </a:accent6>
      <a:hlink>
        <a:srgbClr val="3F5779"/>
      </a:hlink>
      <a:folHlink>
        <a:srgbClr val="3F577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6D3B4F">
                <a:alpha val="20000"/>
              </a:srgbClr>
            </a:gs>
            <a:gs pos="100000">
              <a:schemeClr val="bg2">
                <a:alpha val="20000"/>
              </a:schemeClr>
            </a:gs>
          </a:gsLst>
          <a:lin ang="108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850888_Retail pitch deck_RVA_v4" id="{8F2882B0-1BFE-4293-BF1B-5E9F7535F411}" vid="{2736E5B9-BA7A-4750-88E9-E7AE6A3F07C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TF33850888</Template>
  <TotalTime>18087</TotalTime>
  <Words>473</Words>
  <Application>Microsoft Macintosh PowerPoint</Application>
  <PresentationFormat>Widescreen</PresentationFormat>
  <Paragraphs>83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TF33850888</vt:lpstr>
      <vt:lpstr>How is endoscopic submucosal dissection for gastrointestinal lesions being implemented? Results from an international survey </vt:lpstr>
      <vt:lpstr>PowerPoint Presentation</vt:lpstr>
      <vt:lpstr>Contexto   Resultados   Impacto</vt:lpstr>
      <vt:lpstr>Contexto   Resultados   Impacto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Diogo Libânio</dc:creator>
  <cp:lastModifiedBy>Joana Torres ( HLUZ-TORRESLISBOA )</cp:lastModifiedBy>
  <cp:revision>186</cp:revision>
  <dcterms:created xsi:type="dcterms:W3CDTF">2019-08-12T09:19:52Z</dcterms:created>
  <dcterms:modified xsi:type="dcterms:W3CDTF">2022-05-09T10:15:57Z</dcterms:modified>
</cp:coreProperties>
</file>